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26" roundtripDataSignature="AMtx7mgXUA/OmdLLIL7m8HGNWio0RXMB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AF8F0F-5C5A-4687-94DA-0A6C2E21BE67}">
  <a:tblStyle styleId="{FFAF8F0F-5C5A-4687-94DA-0A6C2E21BE6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3950" y="0"/>
            <a:ext cx="1570048" cy="157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1274" y="0"/>
            <a:ext cx="872724" cy="8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p3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3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0B539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Relationship Id="rId4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671250" y="990800"/>
            <a:ext cx="78015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Instance Segmentation within Unity VirtualHome Environment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388"/>
              <a:t>Research for Master’s Project CMPE 295</a:t>
            </a:r>
            <a:endParaRPr sz="2388"/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605950" y="3490525"/>
            <a:ext cx="79992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1700"/>
              <a:t>Primary Author</a:t>
            </a:r>
            <a:r>
              <a:rPr lang="en" sz="1700"/>
              <a:t>: Adam Goldstein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1700"/>
              <a:t>Co-Authors</a:t>
            </a:r>
            <a:r>
              <a:rPr lang="en" sz="1700"/>
              <a:t>: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/>
              <a:t>Aishwarya Paruchuri, Krupaben Kothadia, Ryan Cummings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1700"/>
              <a:t>Advisor</a:t>
            </a:r>
            <a:r>
              <a:rPr lang="en" sz="1700"/>
              <a:t>: Dr. Harry Li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1700"/>
              <a:t>Affiliation</a:t>
            </a:r>
            <a:r>
              <a:rPr lang="en" sz="1700"/>
              <a:t>: San Jose State University, Department of Computer Engineering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1700"/>
              <a:t>Date</a:t>
            </a:r>
            <a:r>
              <a:rPr lang="en" sz="1700"/>
              <a:t>: May 2023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Integration with VirtualHome using TCP/IP Socket Communication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85185"/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11"/>
          <p:cNvSpPr txBox="1"/>
          <p:nvPr>
            <p:ph idx="1" type="body"/>
          </p:nvPr>
        </p:nvSpPr>
        <p:spPr>
          <a:xfrm>
            <a:off x="311700" y="1152475"/>
            <a:ext cx="85206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Seamless data transfer</a:t>
            </a:r>
            <a:r>
              <a:rPr lang="en"/>
              <a:t>: Implementing TCP/IP socket communication with NetMQ and ZeroMQ messaging libraries enables efficient data exchange between the Unity application and the YolactEdge Python program.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Real-time performance</a:t>
            </a:r>
            <a:r>
              <a:rPr lang="en"/>
              <a:t>: This integration approach supports real-time object detection and segmentation within the Unity VirtualHome environment.</a:t>
            </a:r>
            <a:endParaRPr/>
          </a:p>
        </p:txBody>
      </p:sp>
      <p:pic>
        <p:nvPicPr>
          <p:cNvPr id="122" name="Google Shape;1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550" y="2803075"/>
            <a:ext cx="3618888" cy="20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 - Metrics</a:t>
            </a:r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775" y="1017713"/>
            <a:ext cx="4979949" cy="11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440250" y="1017725"/>
            <a:ext cx="3275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Custom Model trained on 1080Ti</a:t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arenR"/>
            </a:pPr>
            <a:r>
              <a:rPr b="0" i="0" lang="en" sz="14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Custom Model trained in HPC</a:t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0" name="Google Shape;13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0250" y="2450638"/>
            <a:ext cx="5133000" cy="97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 - Applied</a:t>
            </a:r>
            <a:endParaRPr/>
          </a:p>
        </p:txBody>
      </p:sp>
      <p:sp>
        <p:nvSpPr>
          <p:cNvPr id="136" name="Google Shape;136;p15"/>
          <p:cNvSpPr txBox="1"/>
          <p:nvPr>
            <p:ph idx="1" type="body"/>
          </p:nvPr>
        </p:nvSpPr>
        <p:spPr>
          <a:xfrm>
            <a:off x="311700" y="1146975"/>
            <a:ext cx="82527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Pre-trained model trained on the COCO Dataset far outperformed custom trained model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" y="2522775"/>
            <a:ext cx="3019325" cy="25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1588" y="2509175"/>
            <a:ext cx="3019324" cy="253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857250" y="2065575"/>
            <a:ext cx="30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COCO Pre Trained Model</a:t>
            </a:r>
            <a:endParaRPr b="1" i="0" sz="1400" u="none" cap="none" strike="noStrike">
              <a:solidFill>
                <a:srgbClr val="00FF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5621638" y="2030125"/>
            <a:ext cx="30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FF00"/>
                </a:solidFill>
                <a:latin typeface="Average"/>
                <a:ea typeface="Average"/>
                <a:cs typeface="Average"/>
                <a:sym typeface="Average"/>
              </a:rPr>
              <a:t>Custom Trained Model</a:t>
            </a:r>
            <a:endParaRPr b="1" i="0" sz="1400" u="none" cap="none" strike="noStrike">
              <a:solidFill>
                <a:srgbClr val="00FF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Leveraging the COCO pretrained model with concatenated classes was more effective than training the model from scratch, as it allowed us to leverage a model that was trained on a massive dataset with significant computational resources.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However, training the model from scratch with synthetic indoor environment data may be more optimal for our specific application.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approach requires significant computing resources and data to train and validate the model, which can be a significant challenge.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Running the model on edge computing devices poses challenges due to resource constraints, which can limit the ability to perform real-time inference in some cases.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311700" y="1095325"/>
            <a:ext cx="85206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is a novel integration of the YolactEdge instance segmentation algorithm with the Unity VirtualHome environment, enabling real-time object detection and segmentation in a virtual environment.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integration demonstrates potential techniques to address the challenge of performing accurate inference in real-time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Project has use cases in the fields of robotic vision and indoor augmented reality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Acknowledgements</a:t>
            </a:r>
            <a:r>
              <a:rPr lang="en"/>
              <a:t>: We would like to express our sincere gratitude to Dr. Harry Li for his invaluable guidance, mentorship, and support throughout this project.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His expertise and insights have been instrumental in shaping our approach and achieving our goals. Thank you for your unwavering commitment and dedication.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graphicFrame>
        <p:nvGraphicFramePr>
          <p:cNvPr id="164" name="Google Shape;164;p21"/>
          <p:cNvGraphicFramePr/>
          <p:nvPr/>
        </p:nvGraphicFramePr>
        <p:xfrm>
          <a:off x="984600" y="133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{FFAF8F0F-5C5A-4687-94DA-0A6C2E21BE67}</a:tableStyleId>
              </a:tblPr>
              <a:tblGrid>
                <a:gridCol w="382850"/>
                <a:gridCol w="6856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200" u="none" cap="none" strike="noStrike">
                        <a:solidFill>
                          <a:schemeClr val="lt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H. Liu, R. A. R. Soto, F. Xiao, and Y. J. Lee, “YolactEdge: Real-time instance segmentation on the edge,” arXiv [cs.CV], 2020.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sz="1200" u="none" cap="none" strike="noStrike">
                        <a:solidFill>
                          <a:schemeClr val="lt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X. Puig et al., “VirtualHome: Simulating household activities via programs,” arXiv [cs.CV], 2018.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200" u="none" cap="none" strike="noStrike">
                        <a:solidFill>
                          <a:schemeClr val="lt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Voxel51, "FiftyOne," [Online]. Available: https://voxel51.com/docs/fiftyone/. [Accessed: Apr. 11, 2023].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endParaRPr sz="1200" u="none" cap="none" strike="noStrike">
                        <a:solidFill>
                          <a:schemeClr val="lt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Unity Technologies, "Unity SyntheticHomes," [Online]. Available: https://unity.com/products/synthetic-data/synthetic-homes. [Accessed: Apr. 11, 2023].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4" name="Google Shape;64;p3"/>
          <p:cNvSpPr txBox="1"/>
          <p:nvPr>
            <p:ph idx="1" type="body"/>
          </p:nvPr>
        </p:nvSpPr>
        <p:spPr>
          <a:xfrm>
            <a:off x="311700" y="1152475"/>
            <a:ext cx="76563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Virtual Environment Applications</a:t>
            </a:r>
            <a:r>
              <a:rPr lang="en" sz="1700"/>
              <a:t>: Enhance computer vision capabilities in virtual environments for various applications, such as robotics, training, and simulation.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Real-World Testing Limitations</a:t>
            </a:r>
            <a:r>
              <a:rPr lang="en" sz="1700"/>
              <a:t>: Overcome the challenges and constraints of physical real-world testing by leveraging a virtual environment.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Efficient Performance</a:t>
            </a:r>
            <a:r>
              <a:rPr lang="en" sz="1700"/>
              <a:t>: Address the need for real-time object detection and segmentation in virtual environments without compromising accuracy.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Scalability and Adaptability</a:t>
            </a:r>
            <a:r>
              <a:rPr lang="en" sz="1700"/>
              <a:t>: Facilitate the development of scalable and adaptable computer vision solutions that can be applied across various virtual and real-world scenarios.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Objectives</a:t>
            </a:r>
            <a:r>
              <a:rPr lang="en"/>
              <a:t>: Develop a real-time object detection and segmentation system for Unity VirtualHome to enhance computer vision applications in virtual environments.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Method</a:t>
            </a:r>
            <a:r>
              <a:rPr lang="en"/>
              <a:t>: Utilize YolactEdge, a state-of-the-art instance segmentation algorithm implemented with PyTorch.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Synthetic Data:</a:t>
            </a:r>
            <a:r>
              <a:rPr lang="en"/>
              <a:t> Generate and curate synthetic data for training the YolactEdge model using Unity Synthetic Homes and the FiftyOne dataset processing tool.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Integration</a:t>
            </a:r>
            <a:r>
              <a:rPr lang="en"/>
              <a:t>: Optimize YolactEdge for real-time performance within Unity using TCP/IP socket communication via NetMQ and ZeroMQ messaging libraries.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YolactEdge: A State-of-the-Art Instance Segmentation Algorithm</a:t>
            </a:r>
            <a:endParaRPr/>
          </a:p>
        </p:txBody>
      </p:sp>
      <p:sp>
        <p:nvSpPr>
          <p:cNvPr id="76" name="Google Shape;76;p5"/>
          <p:cNvSpPr txBox="1"/>
          <p:nvPr>
            <p:ph idx="1" type="body"/>
          </p:nvPr>
        </p:nvSpPr>
        <p:spPr>
          <a:xfrm>
            <a:off x="311700" y="1152475"/>
            <a:ext cx="5886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State-of-the-art performance</a:t>
            </a:r>
            <a:r>
              <a:rPr lang="en"/>
              <a:t>: YolactEdge provides competitive instance segmentation results compared to other algorithms, making it a suitable choice for real-time applications 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Real-time processing</a:t>
            </a:r>
            <a:r>
              <a:rPr lang="en"/>
              <a:t>: YolactEdge is designed for efficient, real-time object detection and segmentation, which is critical for seamless integration into the Unity VirtualHome environment.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TensorRT Optimization</a:t>
            </a:r>
            <a:r>
              <a:rPr lang="en"/>
              <a:t>: YolactEdge leverages GPU acceleration and is compatible with NVIDIA's TensorRT, a high-performance deep learning inference optimizer, enabling faster processing.</a:t>
            </a:r>
            <a:endParaRPr/>
          </a:p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8135"/>
              <a:buChar char="-"/>
            </a:pPr>
            <a:r>
              <a:rPr b="1" lang="en"/>
              <a:t>Lightweight architecture:</a:t>
            </a:r>
            <a:r>
              <a:rPr lang="en"/>
              <a:t> The model's architecture is less complex and resource-intensive than alternative approaches, making it ideal for implementation in a real-time system.</a:t>
            </a:r>
            <a:br>
              <a:rPr lang="en"/>
            </a:br>
            <a:r>
              <a:rPr lang="en" sz="1517"/>
              <a:t>(Liu 2021)</a:t>
            </a:r>
            <a:endParaRPr sz="1917"/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000" y="1739950"/>
            <a:ext cx="2957525" cy="16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"/>
          <p:cNvSpPr txBox="1"/>
          <p:nvPr/>
        </p:nvSpPr>
        <p:spPr>
          <a:xfrm>
            <a:off x="6186600" y="3334800"/>
            <a:ext cx="295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Real-time instance segmentation inference generated by YolactEdge</a:t>
            </a:r>
            <a:endParaRPr b="0" i="0" sz="12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YolactEdge Architecture</a:t>
            </a:r>
            <a:endParaRPr/>
          </a:p>
        </p:txBody>
      </p:sp>
      <p:sp>
        <p:nvSpPr>
          <p:cNvPr id="84" name="Google Shape;84;p6"/>
          <p:cNvSpPr txBox="1"/>
          <p:nvPr>
            <p:ph idx="1" type="body"/>
          </p:nvPr>
        </p:nvSpPr>
        <p:spPr>
          <a:xfrm>
            <a:off x="311700" y="1152475"/>
            <a:ext cx="83385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YolactEdge for Video: </a:t>
            </a:r>
            <a:r>
              <a:rPr lang="en" sz="1400"/>
              <a:t>Extension of YOLACT optimized for video processing by reducing expensive backbone computation.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Keyframes and Non-Keyframes</a:t>
            </a:r>
            <a:r>
              <a:rPr lang="en" sz="1400"/>
              <a:t>: Keyframes (left) provide a reference for transforming a subset of features to non-keyframes (right).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Efficient Computation on Non-Keyframes:</a:t>
            </a:r>
            <a:r>
              <a:rPr lang="en" sz="1400"/>
              <a:t> Compute C features, which are cost-effective yet crucial for high-resolution mask prediction, accelerating the process while maintaining accuracy. (Liu, 2021)</a:t>
            </a:r>
            <a:endParaRPr sz="1400"/>
          </a:p>
        </p:txBody>
      </p:sp>
      <p:pic>
        <p:nvPicPr>
          <p:cNvPr id="85" name="Google Shape;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037" y="2848675"/>
            <a:ext cx="5897923" cy="21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Unity VirtualHome: A Versatile Environment for Computer Vision Applications</a:t>
            </a:r>
            <a:endParaRPr/>
          </a:p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311700" y="1575700"/>
            <a:ext cx="54606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Immersive simulation</a:t>
            </a:r>
            <a:r>
              <a:rPr lang="en"/>
              <a:t>: Unity VirtualHome offers a realistic and customizable 3D environment that replicates various indoor scenarios, ideal for developing and testing computer vision applications.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Rapid prototyping:</a:t>
            </a:r>
            <a:r>
              <a:rPr lang="en"/>
              <a:t> The platform enables quick development and iteration of virtual scenarios, reducing the time and resources needed for real-world testing.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400"/>
              <a:t>(X. Puig 2018)</a:t>
            </a:r>
            <a:endParaRPr sz="1400"/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3275" y="1492463"/>
            <a:ext cx="3066901" cy="23001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 txBox="1"/>
          <p:nvPr/>
        </p:nvSpPr>
        <p:spPr>
          <a:xfrm>
            <a:off x="5772300" y="3792650"/>
            <a:ext cx="33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Unity VirtualHome Environment </a:t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99" name="Google Shape;99;p8"/>
          <p:cNvSpPr txBox="1"/>
          <p:nvPr>
            <p:ph idx="1" type="body"/>
          </p:nvPr>
        </p:nvSpPr>
        <p:spPr>
          <a:xfrm>
            <a:off x="311700" y="1152475"/>
            <a:ext cx="5664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Architecture diagram:</a:t>
            </a:r>
            <a:r>
              <a:rPr lang="en"/>
              <a:t> shows interface between Python script and Unity VirtualHome for object detection and segmentation with YolactEdge.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Communication:</a:t>
            </a:r>
            <a:r>
              <a:rPr lang="en"/>
              <a:t> with NetMQ used for TCP/IP Socket Communication to send compressed frames from Unity to Python script.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b="1" lang="en"/>
              <a:t>YolactEdge:</a:t>
            </a:r>
            <a:r>
              <a:rPr lang="en"/>
              <a:t> model loaded for inference and OpenCV used to display segmented frames, enabling real-time object detection and segmentation in virtual environment.</a:t>
            </a:r>
            <a:endParaRPr/>
          </a:p>
        </p:txBody>
      </p:sp>
      <p:pic>
        <p:nvPicPr>
          <p:cNvPr id="100" name="Google Shape;10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9798" y="375952"/>
            <a:ext cx="2492500" cy="43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Unity SyntheticHomes</a:t>
            </a:r>
            <a:endParaRPr/>
          </a:p>
        </p:txBody>
      </p:sp>
      <p:sp>
        <p:nvSpPr>
          <p:cNvPr id="106" name="Google Shape;106;p9"/>
          <p:cNvSpPr txBox="1"/>
          <p:nvPr>
            <p:ph idx="1" type="body"/>
          </p:nvPr>
        </p:nvSpPr>
        <p:spPr>
          <a:xfrm>
            <a:off x="311700" y="1152475"/>
            <a:ext cx="8520600" cy="20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Cost-effective:</a:t>
            </a:r>
            <a:r>
              <a:rPr lang="en"/>
              <a:t> Training on synthetic data reduces the need for expensive and time-consuming real-world data collection.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Customizable</a:t>
            </a:r>
            <a:r>
              <a:rPr lang="en"/>
              <a:t>: Synthetic data generation allows for control over the scenarios, objects, and conditions, enabling targeted model training.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Scalability</a:t>
            </a:r>
            <a:r>
              <a:rPr lang="en"/>
              <a:t>: Large volumes of diverse synthetic data can be generated quickly, providing a rich training set for the model. (Unity Technologies 2022)</a:t>
            </a:r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9350" y="2989900"/>
            <a:ext cx="5985289" cy="20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FiftyOne Data Annotation Tools</a:t>
            </a:r>
            <a:endParaRPr/>
          </a:p>
        </p:txBody>
      </p: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311700" y="1152475"/>
            <a:ext cx="5071800" cy="3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Efficient annotation</a:t>
            </a:r>
            <a:r>
              <a:rPr lang="en"/>
              <a:t>: FiftyOne streamlines the process of labeling and annotating synthetic data, ensuring accurate and consistent training input.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Quality control</a:t>
            </a:r>
            <a:r>
              <a:rPr lang="en"/>
              <a:t>: FiftyOne enables easy visualization and inspection of annotated data, allowing for quality checks and refinements. (Moore 2020)</a:t>
            </a:r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3525" y="1293375"/>
            <a:ext cx="3583299" cy="25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 txBox="1"/>
          <p:nvPr/>
        </p:nvSpPr>
        <p:spPr>
          <a:xfrm>
            <a:off x="5563625" y="3850125"/>
            <a:ext cx="34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FiftyOne Annotation Interface</a:t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JSU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